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>
            <a:normAutofit/>
          </a:bodyPr>
          <a:lstStyle/>
          <a:p>
            <a:r>
              <a:rPr lang="uk-UA" sz="2000" dirty="0">
                <a:latin typeface="Arial Narrow" pitchFamily="34" charset="0"/>
              </a:rPr>
              <a:t>Херсонський державний університет</a:t>
            </a:r>
            <a:br>
              <a:rPr lang="uk-UA" sz="2000" dirty="0">
                <a:latin typeface="Arial Narrow" pitchFamily="34" charset="0"/>
              </a:rPr>
            </a:br>
            <a:r>
              <a:rPr lang="uk-UA" sz="2000" dirty="0">
                <a:latin typeface="Arial Narrow" pitchFamily="34" charset="0"/>
              </a:rPr>
              <a:t>Факультет української й іноземної філології та журналістики</a:t>
            </a:r>
            <a:br>
              <a:rPr lang="uk-UA" sz="2000" dirty="0">
                <a:latin typeface="Arial Narrow" pitchFamily="34" charset="0"/>
              </a:rPr>
            </a:br>
            <a:r>
              <a:rPr lang="uk-UA" sz="2000" dirty="0">
                <a:latin typeface="Arial Narrow" pitchFamily="34" charset="0"/>
              </a:rPr>
              <a:t>Кафедра німецької та романської філології</a:t>
            </a:r>
            <a:br>
              <a:rPr lang="uk-UA" sz="2000" dirty="0">
                <a:latin typeface="Arial Narrow" pitchFamily="34" charset="0"/>
              </a:rPr>
            </a:br>
            <a:endParaRPr lang="uk-UA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76872"/>
            <a:ext cx="6400800" cy="3528392"/>
          </a:xfrm>
        </p:spPr>
        <p:txBody>
          <a:bodyPr>
            <a:normAutofit/>
          </a:bodyPr>
          <a:lstStyle/>
          <a:p>
            <a:pPr algn="r"/>
            <a:r>
              <a:rPr lang="uk-UA" sz="2100" dirty="0">
                <a:latin typeface="Arial Narrow" pitchFamily="34" charset="0"/>
              </a:rPr>
              <a:t>Вибіркова компонента</a:t>
            </a:r>
          </a:p>
          <a:p>
            <a:pPr algn="r"/>
            <a:r>
              <a:rPr lang="uk-UA" sz="2100" b="1" dirty="0" smtClean="0">
                <a:latin typeface="Arial Narrow" pitchFamily="34" charset="0"/>
              </a:rPr>
              <a:t>Аналітичне читання та письмо</a:t>
            </a:r>
            <a:endParaRPr lang="uk-UA" sz="2100" b="1" dirty="0">
              <a:latin typeface="Arial Narrow" pitchFamily="34" charset="0"/>
            </a:endParaRPr>
          </a:p>
          <a:p>
            <a:pPr algn="r"/>
            <a:r>
              <a:rPr lang="uk-UA" sz="2100" dirty="0">
                <a:latin typeface="Arial Narrow" pitchFamily="34" charset="0"/>
              </a:rPr>
              <a:t>ОП «Філологія (Германські мови та</a:t>
            </a:r>
          </a:p>
          <a:p>
            <a:pPr algn="r"/>
            <a:r>
              <a:rPr lang="uk-UA" sz="2100" dirty="0">
                <a:latin typeface="Arial Narrow" pitchFamily="34" charset="0"/>
              </a:rPr>
              <a:t> літератури (переклад) включно»</a:t>
            </a:r>
          </a:p>
          <a:p>
            <a:pPr algn="r"/>
            <a:r>
              <a:rPr lang="uk-UA" sz="2100" dirty="0">
                <a:latin typeface="Arial Narrow" pitchFamily="34" charset="0"/>
              </a:rPr>
              <a:t>СВО Бакалавр</a:t>
            </a:r>
          </a:p>
          <a:p>
            <a:pPr algn="r"/>
            <a:r>
              <a:rPr lang="uk-UA" sz="2100" dirty="0">
                <a:latin typeface="Arial Narrow" pitchFamily="34" charset="0"/>
              </a:rPr>
              <a:t>Спеціальність 014.02 Середня освіта</a:t>
            </a:r>
          </a:p>
          <a:p>
            <a:pPr algn="r"/>
            <a:r>
              <a:rPr lang="uk-UA" sz="2100" dirty="0">
                <a:latin typeface="Arial Narrow" pitchFamily="34" charset="0"/>
              </a:rPr>
              <a:t>(мова і література німецька)</a:t>
            </a:r>
          </a:p>
          <a:p>
            <a:pPr algn="r"/>
            <a:r>
              <a:rPr lang="uk-UA" sz="2100" dirty="0">
                <a:latin typeface="Arial Narrow" pitchFamily="34" charset="0"/>
              </a:rPr>
              <a:t>Укладач: </a:t>
            </a:r>
            <a:r>
              <a:rPr lang="uk-UA" sz="2100" dirty="0" err="1">
                <a:latin typeface="Arial Narrow" pitchFamily="34" charset="0"/>
              </a:rPr>
              <a:t>д.філол</a:t>
            </a:r>
            <a:r>
              <a:rPr lang="uk-UA" sz="2100" dirty="0">
                <a:latin typeface="Arial Narrow" pitchFamily="34" charset="0"/>
              </a:rPr>
              <a:t>. н. Романова Н.В.</a:t>
            </a:r>
          </a:p>
          <a:p>
            <a:pPr algn="r"/>
            <a:endParaRPr lang="uk-UA" sz="2100" b="1" dirty="0">
              <a:latin typeface="Arial Narrow" pitchFamily="34" charset="0"/>
            </a:endParaRPr>
          </a:p>
          <a:p>
            <a:endParaRPr lang="uk-UA" dirty="0"/>
          </a:p>
        </p:txBody>
      </p:sp>
      <p:pic>
        <p:nvPicPr>
          <p:cNvPr id="4" name="Picture 3" descr="D:\_ИЗОБРАЖЕНИЯ\фот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283" y="4581128"/>
            <a:ext cx="144016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_ИЗОБРАЖЕНИЯ\книг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02" y="1700808"/>
            <a:ext cx="1924050" cy="252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5538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1008112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Arial Narrow" pitchFamily="34" charset="0"/>
              </a:rPr>
              <a:t>МЕТА КУРСУ</a:t>
            </a:r>
            <a:endParaRPr lang="uk-UA" sz="2000" b="1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6400800" cy="3672408"/>
          </a:xfrm>
        </p:spPr>
        <p:txBody>
          <a:bodyPr>
            <a:normAutofit/>
          </a:bodyPr>
          <a:lstStyle/>
          <a:p>
            <a:pPr algn="just"/>
            <a:endParaRPr lang="uk-UA" sz="1800" dirty="0" smtClean="0">
              <a:latin typeface="Arial Narrow" pitchFamily="34" charset="0"/>
            </a:endParaRPr>
          </a:p>
          <a:p>
            <a:pPr algn="just"/>
            <a:endParaRPr lang="uk-UA" sz="1800" dirty="0">
              <a:latin typeface="Arial Narrow" pitchFamily="34" charset="0"/>
            </a:endParaRPr>
          </a:p>
          <a:p>
            <a:pPr algn="just"/>
            <a:r>
              <a:rPr lang="uk-UA" sz="1800" dirty="0" smtClean="0">
                <a:latin typeface="Arial Narrow" pitchFamily="34" charset="0"/>
              </a:rPr>
              <a:t>Формування в майбутніх </a:t>
            </a:r>
            <a:r>
              <a:rPr lang="uk-UA" sz="1800" dirty="0">
                <a:latin typeface="Arial Narrow" pitchFamily="34" charset="0"/>
              </a:rPr>
              <a:t>у</a:t>
            </a:r>
            <a:r>
              <a:rPr lang="uk-UA" sz="1800" dirty="0" smtClean="0">
                <a:latin typeface="Arial Narrow" pitchFamily="34" charset="0"/>
              </a:rPr>
              <a:t>чителів іноземної мови вмінь інтерпретувати адаптовані німецькомовні художні твори </a:t>
            </a:r>
          </a:p>
          <a:p>
            <a:pPr algn="just"/>
            <a:endParaRPr lang="uk-UA" sz="1800" dirty="0">
              <a:latin typeface="Arial Narrow" pitchFamily="34" charset="0"/>
            </a:endParaRPr>
          </a:p>
        </p:txBody>
      </p:sp>
      <p:pic>
        <p:nvPicPr>
          <p:cNvPr id="2051" name="Picture 3" descr="D:\_ИЗОБРАЖЕНИЯ\двоє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573016"/>
            <a:ext cx="403244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044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864096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Arial Narrow" pitchFamily="34" charset="0"/>
              </a:rPr>
              <a:t>ЗАВДАННЯ КУРСУ</a:t>
            </a:r>
            <a:endParaRPr lang="uk-UA" sz="2000" b="1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6400800" cy="432048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b="1" u="sng" dirty="0">
                <a:latin typeface="Arial Narrow" pitchFamily="34" charset="0"/>
              </a:rPr>
              <a:t>теоретичні:</a:t>
            </a:r>
            <a:r>
              <a:rPr lang="uk-UA" dirty="0">
                <a:latin typeface="Arial Narrow" pitchFamily="34" charset="0"/>
              </a:rPr>
              <a:t> вивчення студентами поняттєво-теоретичного апарату курсу </a:t>
            </a:r>
            <a:r>
              <a:rPr lang="uk-UA" dirty="0" smtClean="0">
                <a:latin typeface="Arial Narrow" pitchFamily="34" charset="0"/>
              </a:rPr>
              <a:t>«Аналітичне читання та письмо»; </a:t>
            </a:r>
            <a:r>
              <a:rPr lang="uk-UA" dirty="0">
                <a:latin typeface="Arial Narrow" pitchFamily="34" charset="0"/>
              </a:rPr>
              <a:t>усвідомлення студентами </a:t>
            </a:r>
            <a:r>
              <a:rPr lang="uk-UA" dirty="0" err="1" smtClean="0">
                <a:latin typeface="Arial Narrow" pitchFamily="34" charset="0"/>
              </a:rPr>
              <a:t>взаємозв</a:t>
            </a:r>
            <a:r>
              <a:rPr lang="de-DE" dirty="0" smtClean="0">
                <a:latin typeface="Arial Narrow" pitchFamily="34" charset="0"/>
              </a:rPr>
              <a:t>“</a:t>
            </a:r>
            <a:r>
              <a:rPr lang="uk-UA" dirty="0" err="1" smtClean="0">
                <a:latin typeface="Arial Narrow" pitchFamily="34" charset="0"/>
              </a:rPr>
              <a:t>язку</a:t>
            </a:r>
            <a:r>
              <a:rPr lang="uk-UA" dirty="0" smtClean="0">
                <a:latin typeface="Arial Narrow" pitchFamily="34" charset="0"/>
              </a:rPr>
              <a:t> між змістом і формою; </a:t>
            </a:r>
            <a:r>
              <a:rPr lang="uk-UA" dirty="0">
                <a:latin typeface="Arial Narrow" pitchFamily="34" charset="0"/>
              </a:rPr>
              <a:t>уміння студентів працювати з адаптованими німецькомовними художніми текстами, довідниковою літературою та словниками; розширення лінгвістичної компетенції студентів;</a:t>
            </a:r>
          </a:p>
          <a:p>
            <a:pPr algn="just"/>
            <a:r>
              <a:rPr lang="uk-UA" b="1" u="sng" dirty="0">
                <a:latin typeface="Arial Narrow" pitchFamily="34" charset="0"/>
              </a:rPr>
              <a:t>практичні:</a:t>
            </a:r>
            <a:r>
              <a:rPr lang="uk-UA" dirty="0">
                <a:latin typeface="Arial Narrow" pitchFamily="34" charset="0"/>
              </a:rPr>
              <a:t> </a:t>
            </a:r>
            <a:r>
              <a:rPr lang="uk-UA" dirty="0" smtClean="0">
                <a:latin typeface="Arial Narrow" pitchFamily="34" charset="0"/>
              </a:rPr>
              <a:t>познайомити студентів із сучасною літературою Німеччини; навчити </a:t>
            </a:r>
            <a:r>
              <a:rPr lang="uk-UA" dirty="0">
                <a:latin typeface="Arial Narrow" pitchFamily="34" charset="0"/>
              </a:rPr>
              <a:t>студентів </a:t>
            </a:r>
            <a:r>
              <a:rPr lang="uk-UA" dirty="0" smtClean="0">
                <a:latin typeface="Arial Narrow" pitchFamily="34" charset="0"/>
              </a:rPr>
              <a:t>інтерпретувати адаптовані художні твори сучасних авторів Німеччини; </a:t>
            </a:r>
            <a:r>
              <a:rPr lang="uk-UA" dirty="0">
                <a:latin typeface="Arial Narrow" pitchFamily="34" charset="0"/>
              </a:rPr>
              <a:t>навчити студентів висловлюватися усно й письмово в межах </a:t>
            </a:r>
            <a:r>
              <a:rPr lang="uk-UA" dirty="0" smtClean="0">
                <a:latin typeface="Arial Narrow" pitchFamily="34" charset="0"/>
              </a:rPr>
              <a:t>прочитаного.</a:t>
            </a:r>
            <a:endParaRPr lang="uk-UA" dirty="0">
              <a:latin typeface="Arial Narrow" pitchFamily="34" charset="0"/>
            </a:endParaRPr>
          </a:p>
          <a:p>
            <a:endParaRPr lang="uk-UA" dirty="0"/>
          </a:p>
        </p:txBody>
      </p:sp>
      <p:pic>
        <p:nvPicPr>
          <p:cNvPr id="3074" name="Picture 2" descr="D:\_ИЗОБРАЖЕНИЯ\діало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653136"/>
            <a:ext cx="19621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636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864096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Arial Narrow" pitchFamily="34" charset="0"/>
              </a:rPr>
              <a:t>ПРОГРАМНІ РЕЗУЛЬТАТИ НАВЧАННЯ</a:t>
            </a:r>
            <a:endParaRPr lang="uk-UA" sz="2000" b="1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/>
          </a:bodyPr>
          <a:lstStyle/>
          <a:p>
            <a:pPr algn="just"/>
            <a:r>
              <a:rPr lang="uk-UA" sz="1800" b="1" dirty="0">
                <a:latin typeface="Arial Narrow" pitchFamily="34" charset="0"/>
              </a:rPr>
              <a:t>ПРН2. </a:t>
            </a:r>
            <a:r>
              <a:rPr lang="uk-UA" sz="1800" dirty="0">
                <a:latin typeface="Arial Narrow" pitchFamily="34" charset="0"/>
              </a:rPr>
              <a:t>Знання сучасних філологічних і дидактичних засад навчання іноземних мов і світової літератури та вміння використовувати різні теорії і досвід (вітчизняний, закордонний) у процесі вирішення професійних завдань.</a:t>
            </a:r>
          </a:p>
          <a:p>
            <a:pPr algn="just"/>
            <a:r>
              <a:rPr lang="uk-UA" sz="1800" b="1" dirty="0">
                <a:latin typeface="Arial Narrow" pitchFamily="34" charset="0"/>
              </a:rPr>
              <a:t>ПРН8. </a:t>
            </a:r>
            <a:r>
              <a:rPr lang="uk-UA" sz="1800" dirty="0">
                <a:latin typeface="Arial Narrow" pitchFamily="34" charset="0"/>
              </a:rPr>
              <a:t>Уміння аналізувати, діагностувати та корегувати власну педагогічну</a:t>
            </a:r>
            <a:r>
              <a:rPr lang="uk-UA" sz="1800" b="1" dirty="0">
                <a:latin typeface="Arial Narrow" pitchFamily="34" charset="0"/>
              </a:rPr>
              <a:t> </a:t>
            </a:r>
            <a:r>
              <a:rPr lang="uk-UA" sz="1800" dirty="0">
                <a:latin typeface="Arial Narrow" pitchFamily="34" charset="0"/>
              </a:rPr>
              <a:t>діяльність з метою підвищення ефективності освітнього процесу.</a:t>
            </a:r>
          </a:p>
          <a:p>
            <a:pPr algn="just"/>
            <a:r>
              <a:rPr lang="uk-UA" sz="1800" b="1" dirty="0">
                <a:latin typeface="Arial Narrow" pitchFamily="34" charset="0"/>
              </a:rPr>
              <a:t>ПРН9. </a:t>
            </a:r>
            <a:r>
              <a:rPr lang="uk-UA" sz="1800" dirty="0">
                <a:latin typeface="Arial Narrow" pitchFamily="34" charset="0"/>
              </a:rPr>
              <a:t>Знання мовних норм, соціокультурної ситуації розвитку української та німецької, англійської мов, особливості використання мовних одиниць у певному контексті, мовний дискурс художньої літератури й сучасності. </a:t>
            </a:r>
          </a:p>
          <a:p>
            <a:pPr algn="just"/>
            <a:r>
              <a:rPr lang="uk-UA" sz="1800" b="1" dirty="0">
                <a:latin typeface="Arial Narrow" pitchFamily="34" charset="0"/>
              </a:rPr>
              <a:t>ПРН15.</a:t>
            </a:r>
            <a:r>
              <a:rPr lang="uk-UA" sz="1800" dirty="0">
                <a:latin typeface="Arial Narrow" pitchFamily="34" charset="0"/>
              </a:rPr>
              <a:t> Здатність учитися впродовж життя і вдосконалювати з високим рівнем автономності набуту під час навчання кваліфікацію.</a:t>
            </a:r>
          </a:p>
          <a:p>
            <a:pPr algn="just"/>
            <a:endParaRPr lang="uk-UA" sz="1400" dirty="0">
              <a:latin typeface="Arial Narrow" pitchFamily="34" charset="0"/>
            </a:endParaRPr>
          </a:p>
          <a:p>
            <a:endParaRPr lang="uk-UA" sz="1800" dirty="0"/>
          </a:p>
          <a:p>
            <a:endParaRPr lang="uk-UA" sz="1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44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648072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Arial Narrow" pitchFamily="34" charset="0"/>
              </a:rPr>
              <a:t>ПРОГРАМА КУРСУ</a:t>
            </a:r>
            <a:endParaRPr lang="uk-UA" sz="2000" b="1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484784"/>
            <a:ext cx="6400800" cy="4608512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AutoNum type="arabicPeriod"/>
            </a:pPr>
            <a:r>
              <a:rPr lang="uk-UA" sz="1800" dirty="0" smtClean="0">
                <a:latin typeface="Arial Narrow" pitchFamily="34" charset="0"/>
              </a:rPr>
              <a:t>Проблеми німецької молоді</a:t>
            </a:r>
            <a:r>
              <a:rPr lang="de-DE" sz="1800" dirty="0" smtClean="0">
                <a:latin typeface="Arial Narrow" pitchFamily="34" charset="0"/>
              </a:rPr>
              <a:t> </a:t>
            </a:r>
            <a:r>
              <a:rPr lang="uk-UA" sz="1800" dirty="0" smtClean="0">
                <a:latin typeface="Arial Narrow" pitchFamily="34" charset="0"/>
              </a:rPr>
              <a:t>(</a:t>
            </a:r>
            <a:r>
              <a:rPr lang="de-DE" sz="1800" dirty="0" smtClean="0">
                <a:latin typeface="Arial Narrow" pitchFamily="34" charset="0"/>
              </a:rPr>
              <a:t>Probleme der deutschen Jugend</a:t>
            </a:r>
            <a:r>
              <a:rPr lang="uk-UA" sz="1800" dirty="0" smtClean="0">
                <a:latin typeface="Arial Narrow" pitchFamily="34" charset="0"/>
              </a:rPr>
              <a:t>).</a:t>
            </a:r>
            <a:endParaRPr lang="de-DE" sz="1800" dirty="0" smtClean="0">
              <a:latin typeface="Arial Narrow" pitchFamily="34" charset="0"/>
            </a:endParaRPr>
          </a:p>
          <a:p>
            <a:pPr algn="just"/>
            <a:r>
              <a:rPr lang="de-DE" sz="1800" dirty="0" smtClean="0">
                <a:latin typeface="Arial Narrow" pitchFamily="34" charset="0"/>
              </a:rPr>
              <a:t>Studieren oder arbeiten</a:t>
            </a:r>
            <a:r>
              <a:rPr lang="uk-UA" sz="1800" dirty="0" smtClean="0">
                <a:latin typeface="Arial Narrow" pitchFamily="34" charset="0"/>
              </a:rPr>
              <a:t>?</a:t>
            </a:r>
            <a:endParaRPr lang="de-DE" sz="1800" dirty="0" smtClean="0">
              <a:latin typeface="Arial Narrow" pitchFamily="34" charset="0"/>
            </a:endParaRPr>
          </a:p>
          <a:p>
            <a:pPr algn="just"/>
            <a:r>
              <a:rPr lang="de-DE" sz="1800" dirty="0" smtClean="0">
                <a:latin typeface="Arial Narrow" pitchFamily="34" charset="0"/>
              </a:rPr>
              <a:t>Sich aktiv oder passiv erholen </a:t>
            </a:r>
            <a:r>
              <a:rPr lang="uk-UA" sz="1800" dirty="0" smtClean="0">
                <a:latin typeface="Arial Narrow" pitchFamily="34" charset="0"/>
              </a:rPr>
              <a:t>?</a:t>
            </a:r>
            <a:endParaRPr lang="de-DE" sz="1800" dirty="0" smtClean="0">
              <a:latin typeface="Arial Narrow" pitchFamily="34" charset="0"/>
            </a:endParaRPr>
          </a:p>
          <a:p>
            <a:pPr algn="just"/>
            <a:r>
              <a:rPr lang="de-DE" sz="1800" dirty="0" smtClean="0">
                <a:latin typeface="Arial Narrow" pitchFamily="34" charset="0"/>
              </a:rPr>
              <a:t>Eine Familie bilden oder familienfrei bleiben</a:t>
            </a:r>
            <a:r>
              <a:rPr lang="uk-UA" sz="1800" dirty="0" smtClean="0">
                <a:latin typeface="Arial Narrow" pitchFamily="34" charset="0"/>
              </a:rPr>
              <a:t>?</a:t>
            </a:r>
            <a:endParaRPr lang="de-DE" sz="1800" dirty="0" smtClean="0">
              <a:latin typeface="Arial Narrow" pitchFamily="34" charset="0"/>
            </a:endParaRPr>
          </a:p>
          <a:p>
            <a:pPr algn="just"/>
            <a:r>
              <a:rPr lang="uk-UA" sz="1800" dirty="0" smtClean="0">
                <a:latin typeface="Arial Narrow" pitchFamily="34" charset="0"/>
              </a:rPr>
              <a:t>2. Батьки і діти (</a:t>
            </a:r>
            <a:r>
              <a:rPr lang="de-DE" sz="1800" dirty="0" smtClean="0">
                <a:latin typeface="Arial Narrow" pitchFamily="34" charset="0"/>
              </a:rPr>
              <a:t>Väter und Söhne</a:t>
            </a:r>
            <a:r>
              <a:rPr lang="uk-UA" sz="1800" dirty="0" smtClean="0">
                <a:latin typeface="Arial Narrow" pitchFamily="34" charset="0"/>
              </a:rPr>
              <a:t>).</a:t>
            </a:r>
            <a:r>
              <a:rPr lang="uk-UA" sz="1800" dirty="0">
                <a:latin typeface="Arial Narrow" pitchFamily="34" charset="0"/>
              </a:rPr>
              <a:t> </a:t>
            </a:r>
            <a:endParaRPr lang="de-DE" sz="1800" dirty="0" smtClean="0">
              <a:latin typeface="Arial Narrow" pitchFamily="34" charset="0"/>
            </a:endParaRPr>
          </a:p>
          <a:p>
            <a:pPr algn="just"/>
            <a:r>
              <a:rPr lang="de-DE" sz="1800" dirty="0" smtClean="0">
                <a:latin typeface="Arial Narrow" pitchFamily="34" charset="0"/>
              </a:rPr>
              <a:t>Erwachsen sein bedeutet…</a:t>
            </a:r>
          </a:p>
          <a:p>
            <a:pPr algn="just"/>
            <a:r>
              <a:rPr lang="de-DE" sz="1800" dirty="0" smtClean="0">
                <a:latin typeface="Arial Narrow" pitchFamily="34" charset="0"/>
              </a:rPr>
              <a:t>Verantwortungsbewusst sein heißt…</a:t>
            </a:r>
          </a:p>
          <a:p>
            <a:pPr algn="just"/>
            <a:r>
              <a:rPr lang="de-DE" sz="1800" dirty="0" smtClean="0">
                <a:latin typeface="Arial Narrow" pitchFamily="34" charset="0"/>
              </a:rPr>
              <a:t>Sich ernst benehmen  meint….</a:t>
            </a:r>
            <a:endParaRPr lang="de-DE" sz="1800" dirty="0">
              <a:latin typeface="Arial Narrow" pitchFamily="34" charset="0"/>
            </a:endParaRPr>
          </a:p>
          <a:p>
            <a:pPr algn="just"/>
            <a:r>
              <a:rPr lang="uk-UA" sz="1800" dirty="0" smtClean="0">
                <a:latin typeface="Arial Narrow" pitchFamily="34" charset="0"/>
              </a:rPr>
              <a:t>3. Емансипована жінка (</a:t>
            </a:r>
            <a:r>
              <a:rPr lang="de-DE" sz="1800" dirty="0" smtClean="0">
                <a:latin typeface="Arial Narrow" pitchFamily="34" charset="0"/>
              </a:rPr>
              <a:t>Emanzipierte Frau</a:t>
            </a:r>
            <a:r>
              <a:rPr lang="uk-UA" sz="1800" dirty="0" smtClean="0">
                <a:latin typeface="Arial Narrow" pitchFamily="34" charset="0"/>
              </a:rPr>
              <a:t>).</a:t>
            </a:r>
            <a:r>
              <a:rPr lang="de-DE" sz="1800" dirty="0">
                <a:latin typeface="Arial Narrow" pitchFamily="34" charset="0"/>
              </a:rPr>
              <a:t> </a:t>
            </a:r>
            <a:endParaRPr lang="de-DE" sz="1800" dirty="0" smtClean="0">
              <a:latin typeface="Arial Narrow" pitchFamily="34" charset="0"/>
            </a:endParaRPr>
          </a:p>
          <a:p>
            <a:pPr algn="just"/>
            <a:r>
              <a:rPr lang="de-DE" sz="1800" dirty="0">
                <a:latin typeface="Arial Narrow" pitchFamily="34" charset="0"/>
              </a:rPr>
              <a:t>Frau und Mann</a:t>
            </a:r>
          </a:p>
          <a:p>
            <a:pPr algn="just"/>
            <a:r>
              <a:rPr lang="de-DE" sz="1800" dirty="0">
                <a:latin typeface="Arial Narrow" pitchFamily="34" charset="0"/>
              </a:rPr>
              <a:t>Frau und Familie</a:t>
            </a:r>
          </a:p>
          <a:p>
            <a:pPr algn="just"/>
            <a:r>
              <a:rPr lang="de-DE" sz="1800" dirty="0" smtClean="0">
                <a:latin typeface="Arial Narrow" pitchFamily="34" charset="0"/>
              </a:rPr>
              <a:t>Frau und ihre Rechte und Freiheiten</a:t>
            </a:r>
          </a:p>
          <a:p>
            <a:pPr algn="just"/>
            <a:r>
              <a:rPr lang="de-DE" sz="1800" dirty="0">
                <a:latin typeface="Arial Narrow" pitchFamily="34" charset="0"/>
              </a:rPr>
              <a:t>Frau und </a:t>
            </a:r>
            <a:r>
              <a:rPr lang="de-DE" sz="1800" dirty="0" smtClean="0">
                <a:latin typeface="Arial Narrow" pitchFamily="34" charset="0"/>
              </a:rPr>
              <a:t>Gesellschaft</a:t>
            </a:r>
            <a:endParaRPr lang="uk-UA" sz="1800" dirty="0" smtClean="0">
              <a:latin typeface="Arial Narrow" pitchFamily="34" charset="0"/>
            </a:endParaRPr>
          </a:p>
          <a:p>
            <a:pPr algn="just"/>
            <a:r>
              <a:rPr lang="uk-UA" sz="1800" dirty="0" smtClean="0">
                <a:latin typeface="Arial Narrow" pitchFamily="34" charset="0"/>
              </a:rPr>
              <a:t>4. Емоції та почуття (</a:t>
            </a:r>
            <a:r>
              <a:rPr lang="de-DE" sz="1800" dirty="0" smtClean="0">
                <a:latin typeface="Arial Narrow" pitchFamily="34" charset="0"/>
              </a:rPr>
              <a:t>Emotionen und Gefühle</a:t>
            </a:r>
            <a:r>
              <a:rPr lang="uk-UA" sz="1800" dirty="0" smtClean="0">
                <a:latin typeface="Arial Narrow" pitchFamily="34" charset="0"/>
              </a:rPr>
              <a:t>).</a:t>
            </a:r>
            <a:endParaRPr lang="de-DE" sz="1800" dirty="0" smtClean="0">
              <a:latin typeface="Arial Narrow" pitchFamily="34" charset="0"/>
            </a:endParaRPr>
          </a:p>
          <a:p>
            <a:pPr algn="just"/>
            <a:r>
              <a:rPr lang="de-DE" sz="1800" dirty="0" smtClean="0">
                <a:latin typeface="Arial Narrow" pitchFamily="34" charset="0"/>
              </a:rPr>
              <a:t>Freude hat ein Gesicht, Angst hat tausende Gesichter </a:t>
            </a:r>
          </a:p>
          <a:p>
            <a:pPr algn="just"/>
            <a:r>
              <a:rPr lang="de-DE" sz="1800" dirty="0" smtClean="0">
                <a:latin typeface="Arial Narrow" pitchFamily="34" charset="0"/>
              </a:rPr>
              <a:t>Liebe regiert die Welt, Wut ruiniert sie.</a:t>
            </a:r>
          </a:p>
          <a:p>
            <a:pPr algn="just"/>
            <a:endParaRPr lang="uk-UA" sz="1800" dirty="0">
              <a:latin typeface="Arial Narrow" pitchFamily="34" charset="0"/>
            </a:endParaRPr>
          </a:p>
        </p:txBody>
      </p:sp>
      <p:pic>
        <p:nvPicPr>
          <p:cNvPr id="4099" name="Picture 3" descr="D:\_ИЗОБРАЖЕНИЯ\груп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060848"/>
            <a:ext cx="3177530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366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19273"/>
            <a:ext cx="7772400" cy="648072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Arial Narrow" pitchFamily="34" charset="0"/>
              </a:rPr>
              <a:t>ПРОГРАМА КУРСУ</a:t>
            </a:r>
            <a:endParaRPr lang="uk-UA" sz="2000" b="1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6400800" cy="4608512"/>
          </a:xfrm>
        </p:spPr>
        <p:txBody>
          <a:bodyPr>
            <a:normAutofit/>
          </a:bodyPr>
          <a:lstStyle/>
          <a:p>
            <a:pPr algn="just"/>
            <a:r>
              <a:rPr lang="de-DE" sz="1800" dirty="0" smtClean="0">
                <a:latin typeface="Arial Narrow" pitchFamily="34" charset="0"/>
              </a:rPr>
              <a:t>Interesse bringt Kenntnisse</a:t>
            </a:r>
          </a:p>
          <a:p>
            <a:pPr algn="just"/>
            <a:r>
              <a:rPr lang="de-DE" sz="1800" dirty="0" smtClean="0">
                <a:latin typeface="Arial Narrow" pitchFamily="34" charset="0"/>
              </a:rPr>
              <a:t>Trockene Trauer  </a:t>
            </a:r>
          </a:p>
          <a:p>
            <a:pPr algn="just"/>
            <a:r>
              <a:rPr lang="de-DE" sz="1800" dirty="0" smtClean="0">
                <a:latin typeface="Arial Narrow" pitchFamily="34" charset="0"/>
              </a:rPr>
              <a:t>Ruhe und Stille</a:t>
            </a:r>
          </a:p>
          <a:p>
            <a:pPr algn="just"/>
            <a:r>
              <a:rPr lang="de-DE" sz="1800" dirty="0" smtClean="0">
                <a:latin typeface="Arial Narrow" pitchFamily="34" charset="0"/>
              </a:rPr>
              <a:t>Ohne Gefühle</a:t>
            </a:r>
            <a:endParaRPr lang="uk-UA" sz="1800" dirty="0">
              <a:latin typeface="Arial Narrow" pitchFamily="34" charset="0"/>
            </a:endParaRPr>
          </a:p>
        </p:txBody>
      </p:sp>
      <p:pic>
        <p:nvPicPr>
          <p:cNvPr id="5123" name="Picture 3" descr="D:\_ИЗОБРАЖЕНИЯ\вір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556791"/>
            <a:ext cx="2304256" cy="446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303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1"/>
            <a:ext cx="7772400" cy="720080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Arial Narrow" pitchFamily="34" charset="0"/>
              </a:rPr>
              <a:t>КОНТРОЛЬ ЗНАНЬ</a:t>
            </a:r>
            <a:endParaRPr lang="uk-UA" sz="2000" b="1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132856"/>
            <a:ext cx="6400800" cy="364996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b="1" dirty="0">
                <a:latin typeface="Arial Narrow" pitchFamily="34" charset="0"/>
              </a:rPr>
              <a:t>Поточний контроль:</a:t>
            </a:r>
          </a:p>
          <a:p>
            <a:pPr marL="285750" indent="-285750" algn="just">
              <a:buFontTx/>
              <a:buChar char="-"/>
            </a:pPr>
            <a:r>
              <a:rPr lang="uk-UA" dirty="0">
                <a:latin typeface="Arial Narrow" pitchFamily="34" charset="0"/>
              </a:rPr>
              <a:t>усне </a:t>
            </a:r>
            <a:r>
              <a:rPr lang="uk-UA" dirty="0" smtClean="0">
                <a:latin typeface="Arial Narrow" pitchFamily="34" charset="0"/>
              </a:rPr>
              <a:t>й писемне опитування</a:t>
            </a:r>
            <a:r>
              <a:rPr lang="uk-UA" dirty="0">
                <a:latin typeface="Arial Narrow" pitchFamily="34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uk-UA" dirty="0">
                <a:latin typeface="Arial Narrow" pitchFamily="34" charset="0"/>
              </a:rPr>
              <a:t>тести;</a:t>
            </a:r>
          </a:p>
          <a:p>
            <a:pPr marL="285750" indent="-285750" algn="just">
              <a:buFontTx/>
              <a:buChar char="-"/>
            </a:pPr>
            <a:r>
              <a:rPr lang="uk-UA" dirty="0">
                <a:latin typeface="Arial Narrow" pitchFamily="34" charset="0"/>
              </a:rPr>
              <a:t>написання есе, творів;</a:t>
            </a:r>
          </a:p>
          <a:p>
            <a:pPr marL="285750" indent="-285750" algn="just">
              <a:buFontTx/>
              <a:buChar char="-"/>
            </a:pPr>
            <a:r>
              <a:rPr lang="uk-UA" dirty="0">
                <a:latin typeface="Arial Narrow" pitchFamily="34" charset="0"/>
              </a:rPr>
              <a:t>презентація </a:t>
            </a:r>
            <a:r>
              <a:rPr lang="uk-UA" dirty="0" smtClean="0">
                <a:latin typeface="Arial Narrow" pitchFamily="34" charset="0"/>
              </a:rPr>
              <a:t>прочитаного;</a:t>
            </a:r>
            <a:endParaRPr lang="uk-UA" dirty="0">
              <a:latin typeface="Arial Narrow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uk-UA" dirty="0" smtClean="0">
                <a:latin typeface="Arial Narrow" pitchFamily="34" charset="0"/>
              </a:rPr>
              <a:t>виконання </a:t>
            </a:r>
            <a:r>
              <a:rPr lang="uk-UA" dirty="0" err="1" smtClean="0">
                <a:latin typeface="Arial Narrow" pitchFamily="34" charset="0"/>
              </a:rPr>
              <a:t>дотекстових</a:t>
            </a:r>
            <a:r>
              <a:rPr lang="uk-UA" dirty="0" smtClean="0">
                <a:latin typeface="Arial Narrow" pitchFamily="34" charset="0"/>
              </a:rPr>
              <a:t> і </a:t>
            </a:r>
            <a:r>
              <a:rPr lang="uk-UA" dirty="0" err="1" smtClean="0">
                <a:latin typeface="Arial Narrow" pitchFamily="34" charset="0"/>
              </a:rPr>
              <a:t>післятекстових</a:t>
            </a:r>
            <a:r>
              <a:rPr lang="uk-UA" dirty="0" smtClean="0">
                <a:latin typeface="Arial Narrow" pitchFamily="34" charset="0"/>
              </a:rPr>
              <a:t> вправ.</a:t>
            </a:r>
            <a:endParaRPr lang="uk-UA" dirty="0">
              <a:latin typeface="Arial Narrow" pitchFamily="34" charset="0"/>
            </a:endParaRPr>
          </a:p>
          <a:p>
            <a:pPr algn="just"/>
            <a:r>
              <a:rPr lang="uk-UA" b="1" dirty="0">
                <a:latin typeface="Arial Narrow" pitchFamily="34" charset="0"/>
              </a:rPr>
              <a:t>Підсумковий контроль:</a:t>
            </a:r>
          </a:p>
          <a:p>
            <a:pPr algn="just"/>
            <a:r>
              <a:rPr lang="uk-UA" dirty="0">
                <a:latin typeface="Arial Narrow" pitchFamily="34" charset="0"/>
              </a:rPr>
              <a:t>- диференційований залік / екзамен</a:t>
            </a:r>
            <a:endParaRPr lang="uk-UA" dirty="0"/>
          </a:p>
        </p:txBody>
      </p:sp>
      <p:pic>
        <p:nvPicPr>
          <p:cNvPr id="2050" name="Picture 2" descr="D:\_ИЗОБРАЖЕНИЯ\яблук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2348880"/>
            <a:ext cx="205740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56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381</Words>
  <Application>Microsoft Office PowerPoint</Application>
  <PresentationFormat>Экран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Херсонський державний університет Факультет української й іноземної філології та журналістики Кафедра німецької та романської філології </vt:lpstr>
      <vt:lpstr>МЕТА КУРСУ</vt:lpstr>
      <vt:lpstr>ЗАВДАННЯ КУРСУ</vt:lpstr>
      <vt:lpstr>ПРОГРАМНІ РЕЗУЛЬТАТИ НАВЧАННЯ</vt:lpstr>
      <vt:lpstr>ПРОГРАМА КУРСУ</vt:lpstr>
      <vt:lpstr>ПРОГРАМА КУРСУ</vt:lpstr>
      <vt:lpstr>КОНТРОЛЬ ЗНАНЬ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 Факультет української й іноземної філології та журналістики Кафедра німецької та романської філології </dc:title>
  <dc:creator>Admin</dc:creator>
  <cp:lastModifiedBy>Admin</cp:lastModifiedBy>
  <cp:revision>11</cp:revision>
  <dcterms:created xsi:type="dcterms:W3CDTF">2020-08-14T18:21:34Z</dcterms:created>
  <dcterms:modified xsi:type="dcterms:W3CDTF">2020-08-14T19:27:56Z</dcterms:modified>
</cp:coreProperties>
</file>